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309" r:id="rId2"/>
    <p:sldId id="310" r:id="rId3"/>
    <p:sldId id="256" r:id="rId4"/>
    <p:sldId id="257" r:id="rId5"/>
    <p:sldId id="259" r:id="rId6"/>
    <p:sldId id="263" r:id="rId7"/>
    <p:sldId id="264" r:id="rId8"/>
    <p:sldId id="287" r:id="rId9"/>
    <p:sldId id="288" r:id="rId10"/>
    <p:sldId id="303" r:id="rId11"/>
    <p:sldId id="286" r:id="rId12"/>
    <p:sldId id="304" r:id="rId13"/>
    <p:sldId id="289" r:id="rId14"/>
    <p:sldId id="302" r:id="rId15"/>
    <p:sldId id="293" r:id="rId16"/>
    <p:sldId id="296" r:id="rId17"/>
    <p:sldId id="297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22220-EF66-A542-8B49-9F779D18997B}">
          <p14:sldIdLst>
            <p14:sldId id="309"/>
            <p14:sldId id="310"/>
            <p14:sldId id="256"/>
            <p14:sldId id="257"/>
            <p14:sldId id="259"/>
            <p14:sldId id="263"/>
            <p14:sldId id="264"/>
            <p14:sldId id="287"/>
            <p14:sldId id="288"/>
            <p14:sldId id="303"/>
            <p14:sldId id="286"/>
            <p14:sldId id="304"/>
            <p14:sldId id="289"/>
            <p14:sldId id="302"/>
            <p14:sldId id="293"/>
            <p14:sldId id="296"/>
            <p14:sldId id="297"/>
            <p14:sldId id="305"/>
            <p14:sldId id="306"/>
            <p14:sldId id="307"/>
            <p14:sldId id="308"/>
          </p14:sldIdLst>
        </p14:section>
        <p14:section name="Untitled Section" id="{638BA0F8-32F3-2741-8D09-5C65C6740C6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24D0-697E-E549-9806-B2D945C848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4741-9006-944A-BA4A-A3F150E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A5B-9506-A44E-A9BC-6E6AF6BF42E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2371-D4D1-C14E-A1B8-75E9F972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76CFD-B2C4-4628-89B3-0917966F01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57E411-A369-4839-BE9D-1596775E25BC}" type="slidenum">
              <a:rPr lang="en-US" altLang="en-US" b="1" smtClean="0">
                <a:latin typeface="Arial" panose="020B0604020202020204" pitchFamily="34" charset="0"/>
              </a:rPr>
              <a:pPr/>
              <a:t>2</a:t>
            </a:fld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0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22371-D4D1-C14E-A1B8-75E9F972B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</a:t>
            </a:r>
            <a:r>
              <a:rPr lang="en-US" dirty="0" err="1" smtClean="0"/>
              <a:t>pnscture</a:t>
            </a:r>
            <a:r>
              <a:rPr lang="en-US" dirty="0" smtClean="0"/>
              <a:t>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A4069-E811-E54D-8AFC-5AAAEA136D79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942109" y="0"/>
            <a:ext cx="5590309" cy="1143000"/>
          </a:xfrm>
          <a:noFill/>
          <a:extLst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Fri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day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November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18,2016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00600" y="1143000"/>
            <a:ext cx="434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</a:rPr>
              <a:t>Learning targets,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00600" y="6019800"/>
            <a:ext cx="4343400" cy="13493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Identify the different types of energy transformation in each </a:t>
            </a:r>
            <a:r>
              <a:rPr lang="en-US" dirty="0" smtClean="0"/>
              <a:t>cases</a:t>
            </a:r>
          </a:p>
          <a:p>
            <a:r>
              <a:rPr lang="en-US" dirty="0" smtClean="0"/>
              <a:t>a)Windmill b) Flash light 3)microwave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00600" y="1798638"/>
            <a:ext cx="4343400" cy="339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00000"/>
                </a:solidFill>
              </a:rPr>
              <a:t>I can </a:t>
            </a:r>
            <a:r>
              <a:rPr lang="en-US" b="1" dirty="0" smtClean="0"/>
              <a:t>Identify energy transformations within a system</a:t>
            </a:r>
            <a:endParaRPr lang="en-US" b="1" dirty="0"/>
          </a:p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I can </a:t>
            </a:r>
            <a:r>
              <a:rPr lang="en-US" b="1" dirty="0" smtClean="0"/>
              <a:t>differentiate between conduction, convection and radiation</a:t>
            </a:r>
            <a:endParaRPr lang="en-US" b="1" dirty="0"/>
          </a:p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I can </a:t>
            </a:r>
            <a:r>
              <a:rPr lang="en-US" b="1" dirty="0" smtClean="0"/>
              <a:t>calculate for potential and kinetic energy</a:t>
            </a:r>
          </a:p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I </a:t>
            </a:r>
            <a:r>
              <a:rPr lang="en-US" b="1" i="1" u="sng" dirty="0">
                <a:solidFill>
                  <a:srgbClr val="FF0000"/>
                </a:solidFill>
              </a:rPr>
              <a:t>can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differentiate the various forms of energy</a:t>
            </a:r>
            <a:endParaRPr lang="en-US" b="1" dirty="0"/>
          </a:p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I can </a:t>
            </a:r>
            <a:r>
              <a:rPr lang="en-US" b="1" dirty="0" smtClean="0"/>
              <a:t>relate energy and work</a:t>
            </a:r>
          </a:p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I can </a:t>
            </a:r>
            <a:r>
              <a:rPr lang="en-US" b="1" dirty="0" smtClean="0"/>
              <a:t>relate determine the heat capacity of a substance</a:t>
            </a:r>
          </a:p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</a:rPr>
              <a:t>I can </a:t>
            </a:r>
            <a:r>
              <a:rPr lang="en-US" b="1" dirty="0" smtClean="0"/>
              <a:t>explain the difference in mass and weight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16002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1600200"/>
            <a:ext cx="249158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goal is </a:t>
            </a:r>
            <a:r>
              <a:rPr lang="en-US" spc="50" dirty="0">
                <a:ln w="1143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80%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1143000"/>
            <a:ext cx="4835525" cy="46204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GPS </a:t>
            </a:r>
            <a:r>
              <a:rPr lang="en-US" sz="1400" b="1" dirty="0">
                <a:solidFill>
                  <a:srgbClr val="C00000"/>
                </a:solidFill>
              </a:rPr>
              <a:t>- 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SPS7. Students will relate transformations and flow of energy within a system. </a:t>
            </a:r>
            <a:endParaRPr lang="en-US" dirty="0"/>
          </a:p>
          <a:p>
            <a:r>
              <a:rPr lang="en-US" sz="1100" dirty="0"/>
              <a:t>a. </a:t>
            </a:r>
            <a:r>
              <a:rPr lang="en-US" sz="1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energy transformations within a system (e.g. lighting of a match). </a:t>
            </a:r>
          </a:p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b. Investigate molecular motion as it relates to thermal energy changes in terms of conduction, convection, and radiation. </a:t>
            </a:r>
          </a:p>
          <a:p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US" sz="1400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Determine the heat capacity of a substance using mass, specific heat, and temperature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. 	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Catalyst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</a:rPr>
              <a:t>Given, Un Known , equation &amp;Solution must  be shown.</a:t>
            </a:r>
            <a:endParaRPr lang="en-US" altLang="en-US" sz="1600" dirty="0"/>
          </a:p>
          <a:p>
            <a:pPr>
              <a:defRPr/>
            </a:pPr>
            <a:r>
              <a:rPr lang="en-US" dirty="0"/>
              <a:t>What is the </a:t>
            </a:r>
            <a:r>
              <a:rPr lang="en-US" dirty="0" smtClean="0"/>
              <a:t>mass </a:t>
            </a:r>
            <a:r>
              <a:rPr lang="en-US" dirty="0"/>
              <a:t>of an </a:t>
            </a:r>
            <a:r>
              <a:rPr lang="en-US" dirty="0" smtClean="0"/>
              <a:t>elevator </a:t>
            </a:r>
            <a:r>
              <a:rPr lang="en-US" dirty="0"/>
              <a:t>that has 4000 J of </a:t>
            </a:r>
            <a:r>
              <a:rPr lang="en-US" dirty="0" smtClean="0"/>
              <a:t>energy and has a velocity of 32m/s?</a:t>
            </a:r>
            <a:endParaRPr lang="en-US" sz="2000" dirty="0"/>
          </a:p>
          <a:p>
            <a:pPr>
              <a:defRPr/>
            </a:pPr>
            <a:endParaRPr lang="en-US" altLang="en-US" sz="20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835525" y="5210175"/>
            <a:ext cx="4308475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/>
              <a:t>And answer a question like this: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5885729"/>
            <a:ext cx="4800600" cy="1483445"/>
          </a:xfrm>
          <a:prstGeom prst="rect">
            <a:avLst/>
          </a:prstGeom>
          <a:pattFill prst="pct5">
            <a:fgClr>
              <a:schemeClr val="accent2">
                <a:shade val="90000"/>
              </a:schemeClr>
            </a:fgClr>
            <a:bgClr>
              <a:schemeClr val="bg1"/>
            </a:bgClr>
          </a:patt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/>
                </a:solidFill>
              </a:rPr>
              <a:t>Topic: </a:t>
            </a:r>
            <a:r>
              <a:rPr lang="en-US" b="1" dirty="0" smtClean="0">
                <a:solidFill>
                  <a:schemeClr val="accent5"/>
                </a:solidFill>
              </a:rPr>
              <a:t>Energy transformations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Essential Question: </a:t>
            </a:r>
            <a:endParaRPr lang="en-US" b="1" dirty="0"/>
          </a:p>
          <a:p>
            <a:pPr>
              <a:defRPr/>
            </a:pPr>
            <a:r>
              <a:rPr lang="en-US" b="1" dirty="0" smtClean="0"/>
              <a:t>How is energy conserved?</a:t>
            </a:r>
            <a:endParaRPr lang="en-US" b="1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00600" y="-1"/>
            <a:ext cx="4343400" cy="1125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1"/>
                </a:solidFill>
              </a:rPr>
              <a:t>Note – </a:t>
            </a:r>
            <a:r>
              <a:rPr lang="en-US" sz="1600" b="1" dirty="0" smtClean="0">
                <a:solidFill>
                  <a:schemeClr val="tx1"/>
                </a:solidFill>
              </a:rPr>
              <a:t>Project – The review packet should be completed and turned in on 11/28 (Your final project grade, essential to pass this class)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596312" y="6130926"/>
            <a:ext cx="1095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706813"/>
            <a:ext cx="9144000" cy="1285811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Thermal energy depends on mass and temperature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33400" indent="-533400">
              <a:buFontTx/>
              <a:buAutoNum type="alphaUcPeriod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tea is at a higher temperature than the lemonade.</a:t>
            </a:r>
            <a:endParaRPr lang="ml-IN" sz="2400" b="1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marL="533400" indent="-533400">
              <a:buFontTx/>
              <a:buAutoNum type="alphaUcPeriod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lemonade has more thermal energy because it has many more particles</a:t>
            </a:r>
            <a:endParaRPr lang="en-US" sz="2400" dirty="0"/>
          </a:p>
        </p:txBody>
      </p:sp>
      <p:pic>
        <p:nvPicPr>
          <p:cNvPr id="9" name="Picture 4" descr="HSPS_Ch16s1-p475-Phot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316038"/>
            <a:ext cx="37338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SPS_Ch16s1-p475-PhotoB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84" r="-52684"/>
          <a:stretch>
            <a:fillRect/>
          </a:stretch>
        </p:blipFill>
        <p:spPr bwMode="auto">
          <a:xfrm>
            <a:off x="4928616" y="725869"/>
            <a:ext cx="3986784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2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Thermal expansion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0416" y="2243384"/>
            <a:ext cx="5485618" cy="461461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Thermal expansion </a:t>
            </a:r>
            <a:r>
              <a:rPr lang="en-US" sz="32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an increase in the volume of a material due to a temperature increase</a:t>
            </a:r>
            <a:r>
              <a:rPr lang="en-US" sz="32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000000"/>
                </a:solidFill>
              </a:rPr>
              <a:t>Thermal expansion occurs when particles of matter move farther apart as temperature increases. 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34" y="2243383"/>
            <a:ext cx="3217779" cy="41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35" y="774457"/>
            <a:ext cx="8553387" cy="56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Thermal Expansion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79" y="2309370"/>
            <a:ext cx="8378521" cy="395696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If you take a balloon outside on a cold winter day, it shrinks in a process of thermal contraction.</a:t>
            </a:r>
            <a:endParaRPr lang="ml-IN" sz="28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As temperature decreases, the particles that make up the air inside the balloon move more slowly, on average. 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Slower particles collide less often and exert less force.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Gas pressure decreases and the balloon 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contracts</a:t>
            </a: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If you bring the balloon inside, it expands. </a:t>
            </a:r>
            <a:endParaRPr lang="ml-IN" sz="28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Gases expand more than liquids and liquids usually expand more than solids. </a:t>
            </a:r>
          </a:p>
          <a:p>
            <a:pPr lvl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Expansion and Thermometers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885" y="2243388"/>
            <a:ext cx="5160717" cy="402294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As temperature increases, the alcohol in a thermometer expands, and its height increases in proportion to the increase in temperature.</a:t>
            </a:r>
            <a:endParaRPr lang="ml-IN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an oven thermometer, strips of steel and brass expand at different rates as the coil heats up. The coil unwinds, moving the needle on the temperature scale.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3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specific heat?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2038256"/>
            <a:ext cx="6350286" cy="481974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Specific heat </a:t>
            </a: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amount of heat needed to raise the temperature of one gram of a material by one degree Celsius.</a:t>
            </a:r>
            <a:r>
              <a:rPr lang="en-US" sz="2600" dirty="0">
                <a:solidFill>
                  <a:srgbClr val="000000"/>
                </a:solidFill>
                <a:ea typeface="Times New Roman" charset="0"/>
                <a:cs typeface="StoneSans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600" dirty="0">
                <a:solidFill>
                  <a:srgbClr val="000000"/>
                </a:solidFill>
              </a:rPr>
              <a:t>The lower a material</a:t>
            </a:r>
            <a:r>
              <a:rPr lang="ja-JP" altLang="en-US" sz="2600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2600" dirty="0">
                <a:solidFill>
                  <a:srgbClr val="000000"/>
                </a:solidFill>
              </a:rPr>
              <a:t>s specific heat, the more its temperature rises when a given amount of energy is absorbed by a given mass. 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0" indent="0">
              <a:buFontTx/>
              <a:buNone/>
            </a:pPr>
            <a:r>
              <a:rPr lang="en-US" sz="2400" dirty="0" smtClean="0"/>
              <a:t>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EVERYDAY EXAMPLE OF 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56" y="2265653"/>
            <a:ext cx="7215174" cy="436553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  <a:endParaRPr lang="en-US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When a car is heated by the sun, the temperature of the metal door increases more than the temperature of the plastic bumper.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iron in the door has a lower specific heat than the plastic in the bumper.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0919" y="62352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</a:t>
            </a:r>
            <a:endParaRPr lang="en-US" dirty="0"/>
          </a:p>
        </p:txBody>
      </p:sp>
      <p:pic>
        <p:nvPicPr>
          <p:cNvPr id="7" name="Picture 5" descr="HSPS_Ch16s1-p476-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5" r="-116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 FORMULA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7466" y="2632749"/>
            <a:ext cx="7620000" cy="1373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this formula, heat is in joules, mass is in grams, specific heat is in J/g•</a:t>
            </a:r>
            <a:r>
              <a:rPr lang="en-US" sz="2800" dirty="0" smtClean="0">
                <a:ea typeface="Times New Roman" charset="0"/>
                <a:cs typeface="Minion-Regular" charset="0"/>
              </a:rPr>
              <a:t>°</a:t>
            </a: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C, and the temperature change is in degrees Celsius.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  <p:pic>
        <p:nvPicPr>
          <p:cNvPr id="5" name="Picture 7" descr="HSPS_Ch16s1-p477-Eqtn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495800"/>
            <a:ext cx="822642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6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907" y="2606125"/>
            <a:ext cx="8351390" cy="36707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iron skillet has a mass of 500.0 grams. The specific heat of iron is 0.449 J/g•°C. How much heat must be absorbed to raise the skillet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temperature by 95.0°C?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71868"/>
              </p:ext>
            </p:extLst>
          </p:nvPr>
        </p:nvGraphicFramePr>
        <p:xfrm>
          <a:off x="205432" y="3857660"/>
          <a:ext cx="2371790" cy="21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" imgW="2082800" imgH="1346200" progId="Equation.3">
                  <p:embed/>
                </p:oleObj>
              </mc:Choice>
              <mc:Fallback>
                <p:oleObj name="Equation" r:id="rId3" imgW="2082800" imgH="1346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432" y="3857660"/>
                        <a:ext cx="2371790" cy="21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21677"/>
              </p:ext>
            </p:extLst>
          </p:nvPr>
        </p:nvGraphicFramePr>
        <p:xfrm>
          <a:off x="2759678" y="3857660"/>
          <a:ext cx="2730924" cy="21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5" imgW="1981200" imgH="1092200" progId="Equation.3">
                  <p:embed/>
                </p:oleObj>
              </mc:Choice>
              <mc:Fallback>
                <p:oleObj name="Equation" r:id="rId5" imgW="19812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678" y="3857660"/>
                        <a:ext cx="2730924" cy="215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06206"/>
              </p:ext>
            </p:extLst>
          </p:nvPr>
        </p:nvGraphicFramePr>
        <p:xfrm>
          <a:off x="5945655" y="3857660"/>
          <a:ext cx="2779245" cy="176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7" imgW="1981200" imgH="1092200" progId="Equation.3">
                  <p:embed/>
                </p:oleObj>
              </mc:Choice>
              <mc:Fallback>
                <p:oleObj name="Equation" r:id="rId7" imgW="19812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5655" y="3857660"/>
                        <a:ext cx="2779245" cy="176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85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32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BF"/>
                </a:solidFill>
              </a:rPr>
              <a:t>Agenda -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Milestones Domain/Weight: </a:t>
            </a:r>
            <a:r>
              <a:rPr lang="en-US" sz="1600" dirty="0" smtClean="0">
                <a:solidFill>
                  <a:srgbClr val="FF0000"/>
                </a:solidFill>
              </a:rPr>
              <a:t>Atomic and Nuclear Theory and the Periodic Table 25%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0" y="1593276"/>
          <a:ext cx="9143999" cy="52647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5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71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Catalyst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10 min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r>
                        <a:rPr lang="en-US" sz="2400" b="0" baseline="0" dirty="0" smtClean="0"/>
                        <a:t>Intro-reading a solubility chart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 smtClean="0"/>
                        <a:t>30 min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9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Tasty solution - Lab</a:t>
                      </a:r>
                      <a:endParaRPr lang="en-US" sz="2000" b="1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30 min.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Video - conclusion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10min</a:t>
                      </a:r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calorimeter?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calorimeter 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an instrument used to measure changes in thermal energy.</a:t>
            </a:r>
          </a:p>
          <a:p>
            <a:r>
              <a:rPr lang="en-US" dirty="0">
                <a:solidFill>
                  <a:srgbClr val="000000"/>
                </a:solidFill>
              </a:rPr>
              <a:t>The lower a material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s specific heat, the more its temperature rises when a given amount of energy is absorbed by a given mass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According to the law of conservation of energy, the thermal energy released by a test sample is equal to the thermal energy absorbed by its surroundings. </a:t>
            </a:r>
            <a:endParaRPr lang="ml-IN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calorimeter is sealed to prevent thermal energy from escaping.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calorimeter is used to measure specific heat. A sample is heated and placed in the calorimeter. The temperature change is observed.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HSPS_Ch16s1-p478-Clrmt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01" r="-214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58" y="3035143"/>
            <a:ext cx="8677242" cy="3823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“Everything around us is made up of energy. To attract positive things in your life, start by giving off positive energy.” - Unknown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16.1 – Thermal Energy &amp; Matter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/>
              <a:t>T</a:t>
            </a:r>
            <a:r>
              <a:rPr lang="en-US" dirty="0" smtClean="0"/>
              <a:t>argets Section 16.1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Explain </a:t>
            </a:r>
            <a:r>
              <a:rPr lang="en-US" dirty="0"/>
              <a:t>how heat and work transfer energy</a:t>
            </a:r>
          </a:p>
          <a:p>
            <a:pPr lvl="0"/>
            <a:r>
              <a:rPr lang="en-US" b="1" dirty="0"/>
              <a:t>Relate </a:t>
            </a:r>
            <a:r>
              <a:rPr lang="en-US" dirty="0"/>
              <a:t>thermal energy to the motion of particles that make up a material.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b="1" dirty="0"/>
              <a:t>Relate </a:t>
            </a:r>
            <a:r>
              <a:rPr lang="en-US" dirty="0"/>
              <a:t>temperature to thermal energy and to thermal expansion.</a:t>
            </a:r>
          </a:p>
          <a:p>
            <a:pPr lvl="0"/>
            <a:r>
              <a:rPr lang="en-US" b="1" dirty="0"/>
              <a:t>Calculate </a:t>
            </a:r>
            <a:r>
              <a:rPr lang="en-US" dirty="0"/>
              <a:t>thermal energy, temperature change, or mass using the specific heat equation.</a:t>
            </a:r>
            <a:r>
              <a:rPr lang="en-US" b="1" dirty="0"/>
              <a:t>  </a:t>
            </a:r>
            <a:endParaRPr lang="en-US" dirty="0"/>
          </a:p>
          <a:p>
            <a:pPr lvl="0"/>
            <a:r>
              <a:rPr lang="en-US" b="1" dirty="0"/>
              <a:t>Describe </a:t>
            </a:r>
            <a:r>
              <a:rPr lang="en-US" dirty="0"/>
              <a:t>how a calorimeter operates and calculate thermal energy changes or specific heat using </a:t>
            </a:r>
            <a:r>
              <a:rPr lang="en-US" dirty="0" err="1"/>
              <a:t>calorimetry</a:t>
            </a:r>
            <a:r>
              <a:rPr lang="en-US" dirty="0"/>
              <a:t> measurement.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47" y="3846829"/>
            <a:ext cx="8986653" cy="1175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what direction does heat flow spontaneously?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5976" y="2038256"/>
            <a:ext cx="7610476" cy="1416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Heat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transfer of thermal energy from one object to another because of a temperature difference.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333333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7348" y="746956"/>
            <a:ext cx="8913813" cy="1291299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heat?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5975" y="5234663"/>
            <a:ext cx="7363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Heat flows spontaneously from hot objects to cold objects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5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7173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temperature of an object related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74" y="1971574"/>
            <a:ext cx="7865826" cy="429475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600" dirty="0">
                <a:solidFill>
                  <a:srgbClr val="000000"/>
                </a:solidFill>
              </a:rPr>
              <a:t>Temperature is related to the </a:t>
            </a:r>
            <a:r>
              <a:rPr lang="en-US" sz="2600" b="1" dirty="0">
                <a:solidFill>
                  <a:srgbClr val="000000"/>
                </a:solidFill>
              </a:rPr>
              <a:t>average kinetic energy</a:t>
            </a:r>
            <a:r>
              <a:rPr lang="en-US" sz="2600" dirty="0">
                <a:solidFill>
                  <a:srgbClr val="000000"/>
                </a:solidFill>
              </a:rPr>
              <a:t> of the particles in an object due to their random motions through space. </a:t>
            </a:r>
            <a:endParaRPr lang="en-US" sz="26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>
              <a:buFont typeface="Wingdings" charset="2"/>
              <a:buChar char="q"/>
            </a:pPr>
            <a:r>
              <a:rPr lang="en-US" sz="26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Temperature </a:t>
            </a: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a measure of how hot or cold an object is compared to a reference point. </a:t>
            </a:r>
            <a:endParaRPr lang="ml-IN" sz="26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 the Celsius scale, the reference points are the freezing and boiling points of water. </a:t>
            </a:r>
            <a:endParaRPr lang="ml-IN" sz="26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 the Kelvin scale, </a:t>
            </a:r>
            <a:r>
              <a:rPr lang="en-US" sz="26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absolute zero</a:t>
            </a:r>
            <a:r>
              <a:rPr lang="en-US" sz="26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 is defined as a temperature of 0 kelvins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Temperature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056" y="2092098"/>
            <a:ext cx="7610476" cy="3670767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As an object heats up, its particles move faster, on average. The average kinetic energy of the particles increases. </a:t>
            </a:r>
            <a:endParaRPr lang="ml-IN" sz="28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One way that heat flows is by the transfer of energy in collisions.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 average, high-energy particles lose energy.</a:t>
            </a:r>
            <a:r>
              <a:rPr lang="ml-IN" sz="2400" dirty="0">
                <a:solidFill>
                  <a:srgbClr val="000000"/>
                </a:solidFill>
                <a:ea typeface="Times New Roman" charset="0"/>
                <a:cs typeface="Mang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Low-energy particles gain energy.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Overall, collisions transfer thermal energy from hot to cold objects.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two variables are thermal energy related to? 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Thermal energy is 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related to the </a:t>
            </a: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total potential and kinetic energy of all the particles in an object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Thermal energy </a:t>
            </a:r>
            <a:r>
              <a:rPr lang="en-US" dirty="0" smtClean="0">
                <a:solidFill>
                  <a:srgbClr val="000000"/>
                </a:solidFill>
              </a:rPr>
              <a:t>also depends </a:t>
            </a:r>
            <a:r>
              <a:rPr lang="en-US" dirty="0">
                <a:solidFill>
                  <a:srgbClr val="000000"/>
                </a:solidFill>
              </a:rPr>
              <a:t>on the mass, temperature, and phase (solid, liquid, or gas) of an object.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9" y="2595562"/>
            <a:ext cx="7530113" cy="367076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Thermal energy depends on mass. A cup of tea and a teapot full of tea can have the same temperature.</a:t>
            </a:r>
            <a:endParaRPr lang="ml-IN" sz="28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average kinetic energy of the particles is the same in the cup and the pot.</a:t>
            </a:r>
            <a:endParaRPr lang="ml-IN" sz="2400" dirty="0">
              <a:solidFill>
                <a:srgbClr val="000000"/>
              </a:solidFill>
              <a:ea typeface="Times New Roman" charset="0"/>
              <a:cs typeface="Mangal" charset="0"/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There is more thermal energy in the teapot because it contains more particles.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1952</TotalTime>
  <Words>1122</Words>
  <Application>Microsoft Office PowerPoint</Application>
  <PresentationFormat>On-screen Show (4:3)</PresentationFormat>
  <Paragraphs>107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メイリオ</vt:lpstr>
      <vt:lpstr>Aharoni</vt:lpstr>
      <vt:lpstr>Arial</vt:lpstr>
      <vt:lpstr>Calibri</vt:lpstr>
      <vt:lpstr>Century Gothic</vt:lpstr>
      <vt:lpstr>Frutiger-Roman</vt:lpstr>
      <vt:lpstr>Mangal</vt:lpstr>
      <vt:lpstr>Minion-Bold</vt:lpstr>
      <vt:lpstr>Minion-Regular</vt:lpstr>
      <vt:lpstr>StoneSans</vt:lpstr>
      <vt:lpstr>Times New Roman</vt:lpstr>
      <vt:lpstr>Wingdings</vt:lpstr>
      <vt:lpstr>Wingdings 2</vt:lpstr>
      <vt:lpstr>Perception</vt:lpstr>
      <vt:lpstr>Equation</vt:lpstr>
      <vt:lpstr>Friday November 18,2016</vt:lpstr>
      <vt:lpstr>Agenda -   Milestones Domain/Weight: Atomic and Nuclear Theory and the Periodic Table 25% </vt:lpstr>
      <vt:lpstr>16.1 – Thermal Energy &amp; Matter </vt:lpstr>
      <vt:lpstr>Learning Targets Section 16.1</vt:lpstr>
      <vt:lpstr>In what direction does heat flow spontaneously? </vt:lpstr>
      <vt:lpstr>What is the temperature of an object related to?</vt:lpstr>
      <vt:lpstr>More on Temperature</vt:lpstr>
      <vt:lpstr>What two variables are thermal energy related to? </vt:lpstr>
      <vt:lpstr>More Thermal Energy</vt:lpstr>
      <vt:lpstr>Thermal energy depends on mass and temperature</vt:lpstr>
      <vt:lpstr>What causes Thermal expansion </vt:lpstr>
      <vt:lpstr>PowerPoint Presentation</vt:lpstr>
      <vt:lpstr>More Thermal Expansion</vt:lpstr>
      <vt:lpstr>Thermal Expansion and Thermometers </vt:lpstr>
      <vt:lpstr>What is specific heat? </vt:lpstr>
      <vt:lpstr>EVERYDAY EXAMPLE OF SPECIFIC HEAT</vt:lpstr>
      <vt:lpstr>SPECIFIC HEAT </vt:lpstr>
      <vt:lpstr>SPECIFIC HEAT FORMULA</vt:lpstr>
      <vt:lpstr>PRACTICE PROBLEM </vt:lpstr>
      <vt:lpstr>What is a calorimeter?</vt:lpstr>
      <vt:lpstr>Calorimeter </vt:lpstr>
    </vt:vector>
  </TitlesOfParts>
  <Company>Eastlake North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11.1</dc:title>
  <dc:creator>christine kollm-tomb</dc:creator>
  <cp:lastModifiedBy>Augustine, Siney</cp:lastModifiedBy>
  <cp:revision>66</cp:revision>
  <cp:lastPrinted>2015-07-28T10:12:24Z</cp:lastPrinted>
  <dcterms:created xsi:type="dcterms:W3CDTF">2015-07-03T10:45:07Z</dcterms:created>
  <dcterms:modified xsi:type="dcterms:W3CDTF">2016-11-18T12:56:43Z</dcterms:modified>
</cp:coreProperties>
</file>